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351" r:id="rId68"/>
    <p:sldId id="271" r:id="rId69"/>
    <p:sldId id="274"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96"/>
    <p:restoredTop sz="64442"/>
  </p:normalViewPr>
  <p:slideViewPr>
    <p:cSldViewPr snapToGrid="0">
      <p:cViewPr>
        <p:scale>
          <a:sx n="77" d="100"/>
          <a:sy n="77" d="100"/>
        </p:scale>
        <p:origin x="33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ysdig.com/learn-cloud-native/kubernetes-security/kubernetes-admission-controlle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reference points to find latitude reading, measures the angle between a celestial object and horizon</a:t>
            </a:r>
          </a:p>
          <a:p>
            <a:pPr marL="0" lvl="0" indent="0" algn="l" rtl="0">
              <a:lnSpc>
                <a:spcPct val="100000"/>
              </a:lnSpc>
              <a:spcBef>
                <a:spcPts val="0"/>
              </a:spcBef>
              <a:spcAft>
                <a:spcPts val="0"/>
              </a:spcAft>
              <a:buSzPts val="1100"/>
              <a:buNone/>
            </a:pPr>
            <a:r>
              <a:rPr lang="en-US" dirty="0"/>
              <a:t>We’ll use two points of reference to help guide us on this cloud native </a:t>
            </a:r>
            <a:r>
              <a:rPr lang="en-US" dirty="0" err="1"/>
              <a:t>journeyL</a:t>
            </a:r>
            <a:br>
              <a:rPr lang="en-US" dirty="0"/>
            </a:b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point of reference well use to help guide us on our cloud native journey</a:t>
            </a:r>
          </a:p>
          <a:p>
            <a:pPr marL="0" lvl="0" indent="0" algn="l" rtl="0">
              <a:lnSpc>
                <a:spcPct val="100000"/>
              </a:lnSpc>
              <a:spcBef>
                <a:spcPts val="0"/>
              </a:spcBef>
              <a:spcAft>
                <a:spcPts val="0"/>
              </a:spcAft>
              <a:buSzPts val="1100"/>
              <a:buNone/>
            </a:pPr>
            <a:r>
              <a:rPr lang="en-US" dirty="0"/>
              <a:t>CNCF Graduated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Sandbox – early stage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Graduated and incubating projects are considered stable and are used successfully in production environments.</a:t>
            </a:r>
          </a:p>
          <a:p>
            <a:pPr marL="0" lvl="0" indent="0" algn="l" rtl="0">
              <a:lnSpc>
                <a:spcPct val="100000"/>
              </a:lnSpc>
              <a:spcBef>
                <a:spcPts val="0"/>
              </a:spcBef>
              <a:spcAft>
                <a:spcPts val="0"/>
              </a:spcAft>
              <a:buSzPts val="1100"/>
              <a:buNone/>
            </a:pPr>
            <a:r>
              <a:rPr lang="en-US" dirty="0"/>
              <a:t>Incubating – used in production, healthy number of contributors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Graduation:</a:t>
            </a:r>
          </a:p>
          <a:p>
            <a:pPr>
              <a:buFont typeface="Arial" panose="020B0604020202020204" pitchFamily="34" charset="0"/>
              <a:buChar char="•"/>
            </a:pPr>
            <a:r>
              <a:rPr lang="en-US" dirty="0"/>
              <a:t>Have committers from at least two organizations.</a:t>
            </a:r>
          </a:p>
          <a:p>
            <a:pPr>
              <a:buFont typeface="Arial" panose="020B0604020202020204" pitchFamily="34" charset="0"/>
              <a:buChar char="•"/>
            </a:pPr>
            <a:r>
              <a:rPr lang="en-US" dirty="0"/>
              <a:t>Have completed an independent and third party security audit with results published </a:t>
            </a:r>
          </a:p>
          <a:p>
            <a:pPr>
              <a:buFont typeface="Arial" panose="020B0604020202020204" pitchFamily="34" charset="0"/>
              <a:buChar char="•"/>
            </a:pPr>
            <a:r>
              <a:rPr lang="en-US" dirty="0"/>
              <a:t>Explicitly define a project governance and committer process. </a:t>
            </a:r>
          </a:p>
          <a:p>
            <a:pPr>
              <a:buFont typeface="Arial" panose="020B0604020202020204" pitchFamily="34" charset="0"/>
              <a:buChar char="•"/>
            </a:pPr>
            <a:r>
              <a:rPr lang="en-US" dirty="0"/>
              <a:t>Explicitly define the criteria, process and offboarding or emeritus conditions for project maintainers; or those who may interact with the CNCF on behalf of the project. </a:t>
            </a:r>
          </a:p>
          <a:p>
            <a:pPr>
              <a:buFont typeface="Arial" panose="020B0604020202020204" pitchFamily="34" charset="0"/>
              <a:buChar char="•"/>
            </a:pPr>
            <a:r>
              <a:rPr lang="en-US" dirty="0"/>
              <a:t>Have a public list of project adopters for at least the primary repo </a:t>
            </a:r>
          </a:p>
          <a:p>
            <a:pPr>
              <a:buFont typeface="Arial" panose="020B0604020202020204" pitchFamily="34" charset="0"/>
              <a:buChar char="•"/>
            </a:pPr>
            <a:r>
              <a:rPr lang="en-US" dirty="0"/>
              <a:t>Receive a supermajority vote from the TOC to move to graduation stage. Projects can attempt to move directly from sandbox to graduation, if they can demonstrate sufficient maturity. </a:t>
            </a:r>
            <a:endParaRPr dirty="0"/>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t>
            </a:r>
            <a:r>
              <a:rPr lang="en-US" dirty="0">
                <a:hlinkClick r:id="rId3"/>
              </a:rPr>
              <a:t>admission controller</a:t>
            </a:r>
            <a:r>
              <a:rPr lang="en-US" dirty="0"/>
              <a:t> </a:t>
            </a:r>
            <a:r>
              <a:rPr lang="en-US" b="1" dirty="0"/>
              <a:t>intercepts and processes requests</a:t>
            </a:r>
            <a:r>
              <a:rPr lang="en-US" dirty="0"/>
              <a:t> to the Kubernetes API prior to persistence of the object, but after the request is authenticated and authorized</a:t>
            </a:r>
            <a:endParaRPr dirty="0"/>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464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16.png"/><Relationship Id="rId11" Type="http://schemas.openxmlformats.org/officeDocument/2006/relationships/image" Target="../media/image120.sv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svg"/><Relationship Id="rId9"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cloudnativeessentials/kubecon2023" TargetMode="External"/><Relationship Id="rId7"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hyperlink" Target="https://www.youtube.com/playlist?list=PLRZy2nta6-RvBtzgOenFU5Tdp3qmmLaqh" TargetMode="External"/><Relationship Id="rId4" Type="http://schemas.openxmlformats.org/officeDocument/2006/relationships/hyperlink" Target="https://lab.cloudnativeessential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14:presetBounceEnd="50000">
                                      <p:stCondLst>
                                        <p:cond delay="0"/>
                                      </p:stCondLst>
                                      <p:childTnLst>
                                        <p:animScale p14:bounceEnd="50000">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14:presetBounceEnd="50000">
                                      <p:stCondLst>
                                        <p:cond delay="0"/>
                                      </p:stCondLst>
                                      <p:childTnLst>
                                        <p:animScale p14:bounceEnd="50000">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14:presetBounceEnd="50000">
                                      <p:stCondLst>
                                        <p:cond delay="0"/>
                                      </p:stCondLst>
                                      <p:childTnLst>
                                        <p:animScale p14:bounceEnd="50000">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14:presetBounceEnd="50000">
                                      <p:stCondLst>
                                        <p:cond delay="0"/>
                                      </p:stCondLst>
                                      <p:childTnLst>
                                        <p:animScale p14:bounceEnd="50000">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14:presetBounceEnd="50000">
                                      <p:stCondLst>
                                        <p:cond delay="0"/>
                                      </p:stCondLst>
                                      <p:childTnLst>
                                        <p:animScale p14:bounceEnd="50000">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14:presetBounceEnd="50000">
                                      <p:stCondLst>
                                        <p:cond delay="0"/>
                                      </p:stCondLst>
                                      <p:childTnLst>
                                        <p:animScale p14:bounceEnd="50000">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14:presetBounceEnd="50000">
                                      <p:stCondLst>
                                        <p:cond delay="0"/>
                                      </p:stCondLst>
                                      <p:childTnLst>
                                        <p:animScale p14:bounceEnd="50000">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14:presetBounceEnd="50000">
                                      <p:stCondLst>
                                        <p:cond delay="0"/>
                                      </p:stCondLst>
                                      <p:childTnLst>
                                        <p:animScale p14:bounceEnd="50000">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14:presetBounceEnd="50000">
                                      <p:stCondLst>
                                        <p:cond delay="0"/>
                                      </p:stCondLst>
                                      <p:childTnLst>
                                        <p:animScale p14:bounceEnd="50000">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stCondLst>
                                        <p:cond delay="0"/>
                                      </p:stCondLst>
                                      <p:childTnLst>
                                        <p:animScale>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stCondLst>
                                        <p:cond delay="0"/>
                                      </p:stCondLst>
                                      <p:childTnLst>
                                        <p:animScale>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stCondLst>
                                        <p:cond delay="0"/>
                                      </p:stCondLst>
                                      <p:childTnLst>
                                        <p:animScale>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stCondLst>
                                        <p:cond delay="0"/>
                                      </p:stCondLst>
                                      <p:childTnLst>
                                        <p:animScale>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stCondLst>
                                        <p:cond delay="0"/>
                                      </p:stCondLst>
                                      <p:childTnLst>
                                        <p:animScale>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stCondLst>
                                        <p:cond delay="0"/>
                                      </p:stCondLst>
                                      <p:childTnLst>
                                        <p:animScale>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stCondLst>
                                        <p:cond delay="0"/>
                                      </p:stCondLst>
                                      <p:childTnLst>
                                        <p:animScale>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stCondLst>
                                        <p:cond delay="0"/>
                                      </p:stCondLst>
                                      <p:childTnLst>
                                        <p:animScale>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stCondLst>
                                        <p:cond delay="0"/>
                                      </p:stCondLst>
                                      <p:childTnLst>
                                        <p:animScale>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2969" y="2081843"/>
            <a:ext cx="4191000" cy="3632200"/>
          </a:xfrm>
          <a:prstGeom prst="rect">
            <a:avLst/>
          </a:prstGeom>
        </p:spPr>
      </p:pic>
      <p:pic>
        <p:nvPicPr>
          <p:cNvPr id="2" name="Picture 1">
            <a:extLst>
              <a:ext uri="{FF2B5EF4-FFF2-40B4-BE49-F238E27FC236}">
                <a16:creationId xmlns:a16="http://schemas.microsoft.com/office/drawing/2014/main" id="{99D13F38-F178-6F0E-3644-767C29BA8C18}"/>
              </a:ext>
            </a:extLst>
          </p:cNvPr>
          <p:cNvPicPr>
            <a:picLocks noChangeAspect="1"/>
          </p:cNvPicPr>
          <p:nvPr/>
        </p:nvPicPr>
        <p:blipFill>
          <a:blip r:embed="rId5"/>
          <a:stretch>
            <a:fillRect/>
          </a:stretch>
        </p:blipFill>
        <p:spPr>
          <a:xfrm>
            <a:off x="669903" y="1833132"/>
            <a:ext cx="5099130" cy="4697623"/>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raphic 1">
            <a:extLst>
              <a:ext uri="{FF2B5EF4-FFF2-40B4-BE49-F238E27FC236}">
                <a16:creationId xmlns:a16="http://schemas.microsoft.com/office/drawing/2014/main" id="{1F888F4C-8923-4503-23D7-D12FACFFE2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489" r="19371" b="23581"/>
          <a:stretch/>
        </p:blipFill>
        <p:spPr>
          <a:xfrm>
            <a:off x="524737" y="1009803"/>
            <a:ext cx="5883217" cy="5701549"/>
          </a:xfrm>
          <a:prstGeom prst="rect">
            <a:avLst/>
          </a:prstGeom>
        </p:spPr>
      </p:pic>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4FCF1505-252B-EE86-2212-19B6A340F48A}"/>
              </a:ext>
            </a:extLst>
          </p:cNvPr>
          <p:cNvGrpSpPr/>
          <p:nvPr/>
        </p:nvGrpSpPr>
        <p:grpSpPr>
          <a:xfrm>
            <a:off x="5803718" y="3082936"/>
            <a:ext cx="1787198" cy="1659532"/>
            <a:chOff x="5803718" y="2927659"/>
            <a:chExt cx="1787198" cy="1659532"/>
          </a:xfrm>
        </p:grpSpPr>
        <p:pic>
          <p:nvPicPr>
            <p:cNvPr id="5" name="Picture 4">
              <a:extLst>
                <a:ext uri="{FF2B5EF4-FFF2-40B4-BE49-F238E27FC236}">
                  <a16:creationId xmlns:a16="http://schemas.microsoft.com/office/drawing/2014/main" id="{F3932C01-C592-B13F-60CB-80A16858BA39}"/>
                </a:ext>
              </a:extLst>
            </p:cNvPr>
            <p:cNvPicPr>
              <a:picLocks noChangeAspect="1"/>
            </p:cNvPicPr>
            <p:nvPr/>
          </p:nvPicPr>
          <p:blipFill>
            <a:blip r:embed="rId5"/>
            <a:stretch>
              <a:fillRect/>
            </a:stretch>
          </p:blipFill>
          <p:spPr>
            <a:xfrm>
              <a:off x="5803718" y="2927659"/>
              <a:ext cx="1625600" cy="1574800"/>
            </a:xfrm>
            <a:prstGeom prst="rect">
              <a:avLst/>
            </a:prstGeom>
          </p:spPr>
        </p:pic>
        <p:sp>
          <p:nvSpPr>
            <p:cNvPr id="14" name="TextBox 13">
              <a:extLst>
                <a:ext uri="{FF2B5EF4-FFF2-40B4-BE49-F238E27FC236}">
                  <a16:creationId xmlns:a16="http://schemas.microsoft.com/office/drawing/2014/main" id="{5FD5D6FD-723E-6A7D-45AE-E1FDA5AC04A8}"/>
                </a:ext>
              </a:extLst>
            </p:cNvPr>
            <p:cNvSpPr txBox="1"/>
            <p:nvPr/>
          </p:nvSpPr>
          <p:spPr>
            <a:xfrm>
              <a:off x="6881046" y="3571528"/>
              <a:ext cx="709870" cy="1015663"/>
            </a:xfrm>
            <a:prstGeom prst="rect">
              <a:avLst/>
            </a:prstGeom>
            <a:noFill/>
          </p:spPr>
          <p:txBody>
            <a:bodyPr wrap="square" rtlCol="0">
              <a:spAutoFit/>
            </a:bodyPr>
            <a:lstStyle/>
            <a:p>
              <a:r>
                <a:rPr lang="en-US" sz="6000" b="1" dirty="0"/>
                <a:t>*</a:t>
              </a:r>
            </a:p>
          </p:txBody>
        </p:sp>
      </p:grpSp>
      <p:grpSp>
        <p:nvGrpSpPr>
          <p:cNvPr id="16" name="Group 15">
            <a:extLst>
              <a:ext uri="{FF2B5EF4-FFF2-40B4-BE49-F238E27FC236}">
                <a16:creationId xmlns:a16="http://schemas.microsoft.com/office/drawing/2014/main" id="{6A042211-EECB-8497-1E81-C1BF16BE6705}"/>
              </a:ext>
            </a:extLst>
          </p:cNvPr>
          <p:cNvGrpSpPr/>
          <p:nvPr/>
        </p:nvGrpSpPr>
        <p:grpSpPr>
          <a:xfrm>
            <a:off x="6351145" y="4757437"/>
            <a:ext cx="1925994" cy="1574800"/>
            <a:chOff x="6351145" y="4602160"/>
            <a:chExt cx="1925994" cy="1574800"/>
          </a:xfrm>
        </p:grpSpPr>
        <p:pic>
          <p:nvPicPr>
            <p:cNvPr id="7" name="Picture 6">
              <a:extLst>
                <a:ext uri="{FF2B5EF4-FFF2-40B4-BE49-F238E27FC236}">
                  <a16:creationId xmlns:a16="http://schemas.microsoft.com/office/drawing/2014/main" id="{ED29E7B4-945F-1CCB-3E8C-D3DE1DE61113}"/>
                </a:ext>
              </a:extLst>
            </p:cNvPr>
            <p:cNvPicPr>
              <a:picLocks noChangeAspect="1"/>
            </p:cNvPicPr>
            <p:nvPr/>
          </p:nvPicPr>
          <p:blipFill>
            <a:blip r:embed="rId6"/>
            <a:stretch>
              <a:fillRect/>
            </a:stretch>
          </p:blipFill>
          <p:spPr>
            <a:xfrm>
              <a:off x="6351145" y="4602160"/>
              <a:ext cx="1625600" cy="1574800"/>
            </a:xfrm>
            <a:prstGeom prst="rect">
              <a:avLst/>
            </a:prstGeom>
          </p:spPr>
        </p:pic>
        <p:sp>
          <p:nvSpPr>
            <p:cNvPr id="15" name="TextBox 14">
              <a:extLst>
                <a:ext uri="{FF2B5EF4-FFF2-40B4-BE49-F238E27FC236}">
                  <a16:creationId xmlns:a16="http://schemas.microsoft.com/office/drawing/2014/main" id="{E8D17629-B490-10BE-5460-725A4B418EA2}"/>
                </a:ext>
              </a:extLst>
            </p:cNvPr>
            <p:cNvSpPr txBox="1"/>
            <p:nvPr/>
          </p:nvSpPr>
          <p:spPr>
            <a:xfrm>
              <a:off x="7567269" y="5026753"/>
              <a:ext cx="709870" cy="1015663"/>
            </a:xfrm>
            <a:prstGeom prst="rect">
              <a:avLst/>
            </a:prstGeom>
            <a:noFill/>
          </p:spPr>
          <p:txBody>
            <a:bodyPr wrap="square" rtlCol="0">
              <a:spAutoFit/>
            </a:bodyPr>
            <a:lstStyle/>
            <a:p>
              <a:r>
                <a:rPr lang="en-US" sz="6000" b="1" dirty="0"/>
                <a:t>*</a:t>
              </a:r>
            </a:p>
          </p:txBody>
        </p:sp>
      </p:grpSp>
      <p:grpSp>
        <p:nvGrpSpPr>
          <p:cNvPr id="19" name="Group 18">
            <a:extLst>
              <a:ext uri="{FF2B5EF4-FFF2-40B4-BE49-F238E27FC236}">
                <a16:creationId xmlns:a16="http://schemas.microsoft.com/office/drawing/2014/main" id="{5032B2C6-F2DB-1FE8-ABD4-F49BB8712A4C}"/>
              </a:ext>
            </a:extLst>
          </p:cNvPr>
          <p:cNvGrpSpPr/>
          <p:nvPr/>
        </p:nvGrpSpPr>
        <p:grpSpPr>
          <a:xfrm>
            <a:off x="8455348" y="2876482"/>
            <a:ext cx="3060974" cy="3750709"/>
            <a:chOff x="8455348" y="2876482"/>
            <a:chExt cx="3060974" cy="3750709"/>
          </a:xfrm>
        </p:grpSpPr>
        <p:pic>
          <p:nvPicPr>
            <p:cNvPr id="11" name="Picture 10">
              <a:extLst>
                <a:ext uri="{FF2B5EF4-FFF2-40B4-BE49-F238E27FC236}">
                  <a16:creationId xmlns:a16="http://schemas.microsoft.com/office/drawing/2014/main" id="{0B6CCA95-746D-97E8-4B55-832174FFA858}"/>
                </a:ext>
              </a:extLst>
            </p:cNvPr>
            <p:cNvPicPr>
              <a:picLocks noChangeAspect="1"/>
            </p:cNvPicPr>
            <p:nvPr/>
          </p:nvPicPr>
          <p:blipFill>
            <a:blip r:embed="rId7"/>
            <a:stretch>
              <a:fillRect/>
            </a:stretch>
          </p:blipFill>
          <p:spPr>
            <a:xfrm>
              <a:off x="8455348" y="2876482"/>
              <a:ext cx="1625600" cy="1574800"/>
            </a:xfrm>
            <a:prstGeom prst="rect">
              <a:avLst/>
            </a:prstGeom>
          </p:spPr>
        </p:pic>
        <p:pic>
          <p:nvPicPr>
            <p:cNvPr id="9" name="Picture 8">
              <a:extLst>
                <a:ext uri="{FF2B5EF4-FFF2-40B4-BE49-F238E27FC236}">
                  <a16:creationId xmlns:a16="http://schemas.microsoft.com/office/drawing/2014/main" id="{A01B4DC2-6727-78F6-BB86-07DAFF91C3C1}"/>
                </a:ext>
              </a:extLst>
            </p:cNvPr>
            <p:cNvPicPr>
              <a:picLocks noChangeAspect="1"/>
            </p:cNvPicPr>
            <p:nvPr/>
          </p:nvPicPr>
          <p:blipFill>
            <a:blip r:embed="rId8"/>
            <a:stretch>
              <a:fillRect/>
            </a:stretch>
          </p:blipFill>
          <p:spPr>
            <a:xfrm>
              <a:off x="9237002" y="4034277"/>
              <a:ext cx="1625600" cy="1574800"/>
            </a:xfrm>
            <a:prstGeom prst="rect">
              <a:avLst/>
            </a:prstGeom>
          </p:spPr>
        </p:pic>
        <p:sp>
          <p:nvSpPr>
            <p:cNvPr id="18" name="TextBox 17">
              <a:extLst>
                <a:ext uri="{FF2B5EF4-FFF2-40B4-BE49-F238E27FC236}">
                  <a16:creationId xmlns:a16="http://schemas.microsoft.com/office/drawing/2014/main" id="{0BEBF535-A462-548A-21D7-617F0C135AEB}"/>
                </a:ext>
              </a:extLst>
            </p:cNvPr>
            <p:cNvSpPr txBox="1"/>
            <p:nvPr/>
          </p:nvSpPr>
          <p:spPr>
            <a:xfrm>
              <a:off x="9132368" y="5673084"/>
              <a:ext cx="2383954" cy="954107"/>
            </a:xfrm>
            <a:prstGeom prst="rect">
              <a:avLst/>
            </a:prstGeom>
            <a:noFill/>
          </p:spPr>
          <p:txBody>
            <a:bodyPr wrap="square" rtlCol="0">
              <a:spAutoFit/>
            </a:bodyPr>
            <a:lstStyle/>
            <a:p>
              <a:r>
                <a:rPr lang="en-US" dirty="0"/>
                <a:t>namespace = default</a:t>
              </a:r>
            </a:p>
            <a:p>
              <a:r>
                <a:rPr lang="en-US" dirty="0"/>
                <a:t>privilege = true</a:t>
              </a:r>
            </a:p>
            <a:p>
              <a:r>
                <a:rPr lang="en-US" dirty="0"/>
                <a:t>no labels</a:t>
              </a:r>
            </a:p>
            <a:p>
              <a:endParaRPr lang="en-US" dirty="0"/>
            </a:p>
          </p:txBody>
        </p:sp>
      </p:grpSp>
      <p:pic>
        <p:nvPicPr>
          <p:cNvPr id="5122" name="Picture 2" descr="Wild Wild West All-Weather Sign Banner">
            <a:extLst>
              <a:ext uri="{FF2B5EF4-FFF2-40B4-BE49-F238E27FC236}">
                <a16:creationId xmlns:a16="http://schemas.microsoft.com/office/drawing/2014/main" id="{E0D229CF-7947-8372-2201-60F3E5053BE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280" b="32621"/>
          <a:stretch/>
        </p:blipFill>
        <p:spPr bwMode="auto">
          <a:xfrm>
            <a:off x="964478" y="837279"/>
            <a:ext cx="6858000" cy="254428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No sign with solid fill">
            <a:extLst>
              <a:ext uri="{FF2B5EF4-FFF2-40B4-BE49-F238E27FC236}">
                <a16:creationId xmlns:a16="http://schemas.microsoft.com/office/drawing/2014/main" id="{F5D5505C-3570-8CAB-6C7F-8026113CC4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4074" y="3799912"/>
            <a:ext cx="582283" cy="582283"/>
          </a:xfrm>
          <a:prstGeom prst="rect">
            <a:avLst/>
          </a:prstGeom>
        </p:spPr>
      </p:pic>
      <p:pic>
        <p:nvPicPr>
          <p:cNvPr id="22" name="Graphic 21" descr="No sign with solid fill">
            <a:extLst>
              <a:ext uri="{FF2B5EF4-FFF2-40B4-BE49-F238E27FC236}">
                <a16:creationId xmlns:a16="http://schemas.microsoft.com/office/drawing/2014/main" id="{07F7BBC7-C48F-B361-30C8-D6783E6C94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11692" y="5253695"/>
            <a:ext cx="582283" cy="582283"/>
          </a:xfrm>
          <a:prstGeom prst="rect">
            <a:avLst/>
          </a:prstGeom>
        </p:spPr>
      </p:pic>
      <p:pic>
        <p:nvPicPr>
          <p:cNvPr id="23" name="Graphic 22" descr="No sign with solid fill">
            <a:extLst>
              <a:ext uri="{FF2B5EF4-FFF2-40B4-BE49-F238E27FC236}">
                <a16:creationId xmlns:a16="http://schemas.microsoft.com/office/drawing/2014/main" id="{3BD00280-35D6-1A39-0310-0F8F5F530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47096" y="5494491"/>
            <a:ext cx="1216861" cy="1216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dissolv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 – Admission Control</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8842586" y="5370727"/>
            <a:ext cx="2056818"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lang="en-US"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269" y="3757587"/>
            <a:ext cx="3017154" cy="2701635"/>
          </a:xfrm>
          <a:prstGeom prst="rect">
            <a:avLst/>
          </a:prstGeom>
        </p:spPr>
      </p:pic>
      <p:pic>
        <p:nvPicPr>
          <p:cNvPr id="6146" name="Picture 2" descr="Diagram showing the flow of admission controllers. First API Handler, then Auth, then the mutating admission controllers with their webhooks, then the object schema validation, then the validating admission controllers with their webhooks, and finally persistence in ETCD.">
            <a:extLst>
              <a:ext uri="{FF2B5EF4-FFF2-40B4-BE49-F238E27FC236}">
                <a16:creationId xmlns:a16="http://schemas.microsoft.com/office/drawing/2014/main" id="{ED441C47-5CDD-E51C-0C7C-26D05349D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2343"/>
            <a:ext cx="11808196" cy="3545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9F62-15C0-9199-1470-7198A9B50A67}"/>
              </a:ext>
            </a:extLst>
          </p:cNvPr>
          <p:cNvSpPr txBox="1"/>
          <p:nvPr/>
        </p:nvSpPr>
        <p:spPr>
          <a:xfrm>
            <a:off x="176770" y="4767941"/>
            <a:ext cx="4106827" cy="1631216"/>
          </a:xfrm>
          <a:prstGeom prst="rect">
            <a:avLst/>
          </a:prstGeom>
          <a:noFill/>
        </p:spPr>
        <p:txBody>
          <a:bodyPr wrap="square" rtlCol="0">
            <a:spAutoFit/>
          </a:bodyPr>
          <a:lstStyle/>
          <a:p>
            <a:r>
              <a:rPr lang="en-US" sz="2000" dirty="0"/>
              <a:t>Admission Controllers intercept and process requests to the Kubernetes API before the object is created. They can validate or mutate.</a:t>
            </a:r>
          </a:p>
        </p:txBody>
      </p:sp>
    </p:spTree>
    <p:extLst>
      <p:ext uri="{BB962C8B-B14F-4D97-AF65-F5344CB8AC3E}">
        <p14:creationId xmlns:p14="http://schemas.microsoft.com/office/powerpoint/2010/main" val="130515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B6C600A1-4A86-3D90-4AB6-209F77A0FD38}"/>
              </a:ext>
            </a:extLst>
          </p:cNvPr>
          <p:cNvSpPr txBox="1"/>
          <p:nvPr/>
        </p:nvSpPr>
        <p:spPr>
          <a:xfrm>
            <a:off x="395506" y="5892800"/>
            <a:ext cx="11796493" cy="461665"/>
          </a:xfrm>
          <a:prstGeom prst="rect">
            <a:avLst/>
          </a:prstGeom>
          <a:noFill/>
        </p:spPr>
        <p:txBody>
          <a:bodyPr wrap="square" rtlCol="0">
            <a:spAutoFit/>
          </a:bodyPr>
          <a:lstStyle/>
          <a:p>
            <a:r>
              <a:rPr lang="en-US" sz="2400" b="0" i="0" u="none" strike="noStrike" cap="none" dirty="0">
                <a:solidFill>
                  <a:srgbClr val="262626"/>
                </a:solidFill>
                <a:latin typeface="Arial"/>
                <a:ea typeface="Arial"/>
                <a:cs typeface="Arial"/>
                <a:sym typeface="Arial"/>
              </a:rPr>
              <a:t>Slides and Lab</a:t>
            </a:r>
            <a:r>
              <a:rPr lang="en-US" sz="2400" dirty="0">
                <a:solidFill>
                  <a:srgbClr val="262626"/>
                </a:solidFill>
              </a:rPr>
              <a:t> are available </a:t>
            </a:r>
            <a:r>
              <a:rPr lang="en-US" sz="2400" dirty="0">
                <a:solidFill>
                  <a:srgbClr val="262626"/>
                </a:solidFill>
                <a:hlinkClick r:id="rId3"/>
              </a:rPr>
              <a:t>https://github.com/cloudnativeessentials/kubecon2023</a:t>
            </a:r>
            <a:endParaRPr lang="en-US" sz="2400" b="0" i="0" u="none" strike="noStrike" cap="none" dirty="0">
              <a:solidFill>
                <a:srgbClr val="262626"/>
              </a:solidFill>
              <a:latin typeface="Arial"/>
              <a:ea typeface="Arial"/>
              <a:cs typeface="Arial"/>
              <a:sym typeface="Arial"/>
            </a:endParaRPr>
          </a:p>
        </p:txBody>
      </p:sp>
      <p:sp>
        <p:nvSpPr>
          <p:cNvPr id="4" name="Google Shape;169;g24dc731f540_0_105">
            <a:extLst>
              <a:ext uri="{FF2B5EF4-FFF2-40B4-BE49-F238E27FC236}">
                <a16:creationId xmlns:a16="http://schemas.microsoft.com/office/drawing/2014/main" id="{BAF63A98-999C-9A8E-30AB-78C13268EC00}"/>
              </a:ext>
            </a:extLst>
          </p:cNvPr>
          <p:cNvSpPr txBox="1"/>
          <p:nvPr/>
        </p:nvSpPr>
        <p:spPr>
          <a:xfrm>
            <a:off x="5137265" y="1440814"/>
            <a:ext cx="6784442" cy="437537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4"/>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YouTube playlist of lab: </a:t>
            </a:r>
            <a:r>
              <a:rPr lang="en-US" sz="2400" b="0" i="0" u="none" strike="noStrike" cap="none" dirty="0">
                <a:solidFill>
                  <a:srgbClr val="262626"/>
                </a:solidFill>
                <a:latin typeface="Arial"/>
                <a:ea typeface="Arial"/>
                <a:cs typeface="Arial"/>
                <a:sym typeface="Arial"/>
                <a:hlinkClick r:id="rId5"/>
              </a:rPr>
              <a:t>https://</a:t>
            </a:r>
            <a:r>
              <a:rPr lang="en-US" sz="2400" b="0" i="0" u="none" strike="noStrike" cap="none" dirty="0" err="1">
                <a:solidFill>
                  <a:srgbClr val="262626"/>
                </a:solidFill>
                <a:latin typeface="Arial"/>
                <a:ea typeface="Arial"/>
                <a:cs typeface="Arial"/>
                <a:sym typeface="Arial"/>
                <a:hlinkClick r:id="rId5"/>
              </a:rPr>
              <a:t>www.youtube.com</a:t>
            </a:r>
            <a:r>
              <a:rPr lang="en-US" sz="2400" b="0" i="0" u="none" strike="noStrike" cap="none" dirty="0">
                <a:solidFill>
                  <a:srgbClr val="262626"/>
                </a:solidFill>
                <a:latin typeface="Arial"/>
                <a:ea typeface="Arial"/>
                <a:cs typeface="Arial"/>
                <a:sym typeface="Arial"/>
                <a:hlinkClick r:id="rId5"/>
              </a:rPr>
              <a:t>/</a:t>
            </a:r>
            <a:r>
              <a:rPr lang="en-US" sz="2400" b="0" i="0" u="none" strike="noStrike" cap="none" dirty="0" err="1">
                <a:solidFill>
                  <a:srgbClr val="262626"/>
                </a:solidFill>
                <a:latin typeface="Arial"/>
                <a:ea typeface="Arial"/>
                <a:cs typeface="Arial"/>
                <a:sym typeface="Arial"/>
                <a:hlinkClick r:id="rId5"/>
              </a:rPr>
              <a:t>playlist?list</a:t>
            </a:r>
            <a:r>
              <a:rPr lang="en-US" sz="2400" b="0" i="0" u="none" strike="noStrike" cap="none" dirty="0">
                <a:solidFill>
                  <a:srgbClr val="262626"/>
                </a:solidFill>
                <a:latin typeface="Arial"/>
                <a:ea typeface="Arial"/>
                <a:cs typeface="Arial"/>
                <a:sym typeface="Arial"/>
                <a:hlinkClick r:id="rId5"/>
              </a:rPr>
              <a:t>=PLRZy2nta6-RvBtzgOenFU5Tdp3qmmLaqh</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grpSp>
        <p:nvGrpSpPr>
          <p:cNvPr id="16" name="Group 15">
            <a:extLst>
              <a:ext uri="{FF2B5EF4-FFF2-40B4-BE49-F238E27FC236}">
                <a16:creationId xmlns:a16="http://schemas.microsoft.com/office/drawing/2014/main" id="{82497B51-81C7-854A-2F9A-352D0FC59F37}"/>
              </a:ext>
            </a:extLst>
          </p:cNvPr>
          <p:cNvGrpSpPr/>
          <p:nvPr/>
        </p:nvGrpSpPr>
        <p:grpSpPr>
          <a:xfrm>
            <a:off x="383804" y="1146345"/>
            <a:ext cx="4387701" cy="4422596"/>
            <a:chOff x="383804" y="980094"/>
            <a:chExt cx="4387701" cy="4422596"/>
          </a:xfrm>
        </p:grpSpPr>
        <p:pic>
          <p:nvPicPr>
            <p:cNvPr id="14" name="Picture 13">
              <a:extLst>
                <a:ext uri="{FF2B5EF4-FFF2-40B4-BE49-F238E27FC236}">
                  <a16:creationId xmlns:a16="http://schemas.microsoft.com/office/drawing/2014/main" id="{9B4EB04C-CDB8-5183-FDC4-3E44C46B1431}"/>
                </a:ext>
              </a:extLst>
            </p:cNvPr>
            <p:cNvPicPr>
              <a:picLocks noChangeAspect="1"/>
            </p:cNvPicPr>
            <p:nvPr/>
          </p:nvPicPr>
          <p:blipFill rotWithShape="1">
            <a:blip r:embed="rId6"/>
            <a:srcRect t="-1" b="26577"/>
            <a:stretch/>
          </p:blipFill>
          <p:spPr>
            <a:xfrm>
              <a:off x="383804" y="980094"/>
              <a:ext cx="4387701" cy="4375376"/>
            </a:xfrm>
            <a:prstGeom prst="rect">
              <a:avLst/>
            </a:prstGeom>
          </p:spPr>
        </p:pic>
        <p:pic>
          <p:nvPicPr>
            <p:cNvPr id="15" name="Picture 14">
              <a:extLst>
                <a:ext uri="{FF2B5EF4-FFF2-40B4-BE49-F238E27FC236}">
                  <a16:creationId xmlns:a16="http://schemas.microsoft.com/office/drawing/2014/main" id="{CAFAC5E4-C000-D8DD-6CDB-93A3032153E8}"/>
                </a:ext>
              </a:extLst>
            </p:cNvPr>
            <p:cNvPicPr>
              <a:picLocks noChangeAspect="1"/>
            </p:cNvPicPr>
            <p:nvPr/>
          </p:nvPicPr>
          <p:blipFill>
            <a:blip r:embed="rId7"/>
            <a:stretch>
              <a:fillRect/>
            </a:stretch>
          </p:blipFill>
          <p:spPr>
            <a:xfrm>
              <a:off x="450404" y="1745090"/>
              <a:ext cx="4254500" cy="3657600"/>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24038</TotalTime>
  <Words>1993</Words>
  <Application>Microsoft Macintosh PowerPoint</Application>
  <PresentationFormat>Widescreen</PresentationFormat>
  <Paragraphs>250</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136</cp:revision>
  <dcterms:created xsi:type="dcterms:W3CDTF">2019-07-29T21:37:05Z</dcterms:created>
  <dcterms:modified xsi:type="dcterms:W3CDTF">2023-11-07T19:09:49Z</dcterms:modified>
</cp:coreProperties>
</file>